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Shape 12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2100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02" name="Shape 102"/>
          <p:cNvSpPr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03" name="Shape 103"/>
          <p:cNvSpPr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8"/>
          <p:cNvGrpSpPr/>
          <p:nvPr/>
        </p:nvGrpSpPr>
        <p:grpSpPr>
          <a:xfrm>
            <a:off x="406400" y="2565400"/>
            <a:ext cx="12192001" cy="50927"/>
            <a:chOff x="0" y="0"/>
            <a:chExt cx="12192000" cy="50926"/>
          </a:xfrm>
        </p:grpSpPr>
        <p:sp>
          <p:nvSpPr>
            <p:cNvPr id="126" name="Shape 126"/>
            <p:cNvSpPr/>
            <p:nvPr/>
          </p:nvSpPr>
          <p:spPr>
            <a:xfrm>
              <a:off x="0" y="0"/>
              <a:ext cx="12192001" cy="127"/>
            </a:xfrm>
            <a:prstGeom prst="line">
              <a:avLst/>
            </a:prstGeom>
            <a:noFill/>
            <a:ln w="12700" cap="flat">
              <a:solidFill>
                <a:srgbClr val="7996B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pc="0"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Shape 127"/>
            <p:cNvSpPr/>
            <p:nvPr/>
          </p:nvSpPr>
          <p:spPr>
            <a:xfrm>
              <a:off x="0" y="50800"/>
              <a:ext cx="12192001" cy="127"/>
            </a:xfrm>
            <a:prstGeom prst="line">
              <a:avLst/>
            </a:prstGeom>
            <a:noFill/>
            <a:ln w="12700" cap="flat">
              <a:solidFill>
                <a:srgbClr val="7996B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pc="0"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29" name="Shape 129"/>
          <p:cNvSpPr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cap="none" spc="-128" sz="6400"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8300" indent="-368300">
              <a:lnSpc>
                <a:spcPct val="90000"/>
              </a:lnSpc>
              <a:spcBef>
                <a:spcPts val="3800"/>
              </a:spcBef>
              <a:buClr>
                <a:srgbClr val="5C86B9"/>
              </a:buClr>
              <a:buSzPct val="50000"/>
              <a:buChar char="✤"/>
              <a:defRPr sz="3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812800" indent="-368300">
              <a:lnSpc>
                <a:spcPct val="90000"/>
              </a:lnSpc>
              <a:spcBef>
                <a:spcPts val="3800"/>
              </a:spcBef>
              <a:buClr>
                <a:srgbClr val="5C86B9"/>
              </a:buClr>
              <a:buSzPct val="50000"/>
              <a:buChar char="✤"/>
              <a:defRPr sz="3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257300" indent="-368300">
              <a:lnSpc>
                <a:spcPct val="90000"/>
              </a:lnSpc>
              <a:spcBef>
                <a:spcPts val="3800"/>
              </a:spcBef>
              <a:buClr>
                <a:srgbClr val="5C86B9"/>
              </a:buClr>
              <a:buSzPct val="50000"/>
              <a:buChar char="✤"/>
              <a:defRPr sz="3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701800" indent="-368300">
              <a:lnSpc>
                <a:spcPct val="90000"/>
              </a:lnSpc>
              <a:spcBef>
                <a:spcPts val="3800"/>
              </a:spcBef>
              <a:buClr>
                <a:srgbClr val="5C86B9"/>
              </a:buClr>
              <a:buSzPct val="50000"/>
              <a:buChar char="✤"/>
              <a:defRPr sz="3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146300" indent="-368300">
              <a:lnSpc>
                <a:spcPct val="90000"/>
              </a:lnSpc>
              <a:spcBef>
                <a:spcPts val="3800"/>
              </a:spcBef>
              <a:buClr>
                <a:srgbClr val="5C86B9"/>
              </a:buClr>
              <a:buSzPct val="50000"/>
              <a:buChar char="✤"/>
              <a:defRPr sz="3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hape 131"/>
          <p:cNvSpPr/>
          <p:nvPr>
            <p:ph type="sldNum" sz="quarter" idx="2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1486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cap="none"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889000" indent="-571500">
              <a:spcBef>
                <a:spcPts val="2400"/>
              </a:spcBef>
              <a:buSzPct val="171000"/>
              <a:buFontTx/>
              <a:buChar char="•"/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buFontTx/>
              <a:buChar char="•"/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buFontTx/>
              <a:buChar char="•"/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buFontTx/>
              <a:buChar char="•"/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buFontTx/>
              <a:buChar char="•"/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hape 140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defRPr cap="none" sz="8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anchor="ctr"/>
          <a:lstStyle>
            <a:lvl1pPr marL="381000" indent="-381000">
              <a:spcBef>
                <a:spcPts val="4200"/>
              </a:spcBef>
              <a:buSzPct val="100000"/>
              <a:buFontTx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62000" indent="-381000">
              <a:spcBef>
                <a:spcPts val="4200"/>
              </a:spcBef>
              <a:buSzPct val="100000"/>
              <a:buFontTx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381000">
              <a:spcBef>
                <a:spcPts val="4200"/>
              </a:spcBef>
              <a:buSzPct val="100000"/>
              <a:buFontTx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524000" indent="-381000">
              <a:spcBef>
                <a:spcPts val="4200"/>
              </a:spcBef>
              <a:buSzPct val="100000"/>
              <a:buFontTx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905000" indent="-381000">
              <a:spcBef>
                <a:spcPts val="4200"/>
              </a:spcBef>
              <a:buSzPct val="100000"/>
              <a:buFontTx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hape 149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" name="Shape 23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Shape 42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Shape 72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Shape 73"/>
          <p:cNvSpPr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Shape 74"/>
          <p:cNvSpPr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Shape 91"/>
          <p:cNvSpPr/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Shape 92"/>
          <p:cNvSpPr/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pc="0"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9" name="Shape 15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t>Gravitational lensing</a:t>
            </a:r>
          </a:p>
          <a:p>
            <a:pPr algn="r">
              <a:defRPr sz="6400"/>
            </a:pPr>
            <a:r>
              <a:t>Lecture 8</a:t>
            </a:r>
          </a:p>
        </p:txBody>
      </p:sp>
      <p:sp>
        <p:nvSpPr>
          <p:cNvPr id="160" name="Shape 160"/>
          <p:cNvSpPr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t>Docente: Massimo Meneghetti</a:t>
            </a:r>
          </a:p>
          <a:p>
            <a:pPr algn="r"/>
            <a:r>
              <a:t>AA 2015-2016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Today’s lecture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571500" y="1809750"/>
            <a:ext cx="11861800" cy="7226300"/>
          </a:xfrm>
          <a:prstGeom prst="rect">
            <a:avLst/>
          </a:prstGeom>
        </p:spPr>
        <p:txBody>
          <a:bodyPr/>
          <a:lstStyle/>
          <a:p>
            <a:pPr/>
            <a:r>
              <a:t>Lensing by point masses: observational signatures</a:t>
            </a:r>
          </a:p>
          <a:p>
            <a:pPr lvl="1"/>
            <a:r>
              <a:t>photometric microlensing</a:t>
            </a:r>
          </a:p>
          <a:p>
            <a:pPr lvl="1"/>
            <a:r>
              <a:t>astrometric microlensing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probing the stellar populations with microlensing</a:t>
            </a:r>
          </a:p>
        </p:txBody>
      </p:sp>
      <p:pic>
        <p:nvPicPr>
          <p:cNvPr id="16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900" y="2095500"/>
            <a:ext cx="12573000" cy="5562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5868275" y="7669258"/>
            <a:ext cx="6527160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Distribution of microlensing event timescales observed by the MOA collaboration (2006-2007)</a:t>
            </a:r>
          </a:p>
        </p:txBody>
      </p:sp>
      <p:sp>
        <p:nvSpPr>
          <p:cNvPr id="170" name="Shape 170"/>
          <p:cNvSpPr/>
          <p:nvPr/>
        </p:nvSpPr>
        <p:spPr>
          <a:xfrm flipV="1">
            <a:off x="6978203" y="4874964"/>
            <a:ext cx="1107580" cy="2983360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71" name="Shape 171"/>
          <p:cNvSpPr/>
          <p:nvPr/>
        </p:nvSpPr>
        <p:spPr>
          <a:xfrm>
            <a:off x="1550275" y="7427958"/>
            <a:ext cx="3511655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Theoretical estimate of the rate of microlensing events towards the galactic bulge</a:t>
            </a:r>
          </a:p>
        </p:txBody>
      </p:sp>
      <p:sp>
        <p:nvSpPr>
          <p:cNvPr id="172" name="Shape 172"/>
          <p:cNvSpPr/>
          <p:nvPr/>
        </p:nvSpPr>
        <p:spPr>
          <a:xfrm>
            <a:off x="9791700" y="2476500"/>
            <a:ext cx="1270000" cy="4314825"/>
          </a:xfrm>
          <a:prstGeom prst="rect">
            <a:avLst/>
          </a:prstGeom>
          <a:solidFill>
            <a:schemeClr val="accent4">
              <a:lumOff val="-9884"/>
              <a:alpha val="3475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73" name="Shape 173"/>
          <p:cNvSpPr/>
          <p:nvPr/>
        </p:nvSpPr>
        <p:spPr>
          <a:xfrm>
            <a:off x="6350875" y="1701799"/>
            <a:ext cx="471458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wide range of masses at fixed t</a:t>
            </a:r>
            <a:r>
              <a:rPr baseline="-5999"/>
              <a:t>E</a:t>
            </a:r>
            <a:r>
              <a:t>!</a:t>
            </a:r>
          </a:p>
        </p:txBody>
      </p:sp>
      <p:sp>
        <p:nvSpPr>
          <p:cNvPr id="174" name="Shape 174"/>
          <p:cNvSpPr/>
          <p:nvPr/>
        </p:nvSpPr>
        <p:spPr>
          <a:xfrm>
            <a:off x="572375" y="1803399"/>
            <a:ext cx="450180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16" sz="1600"/>
            </a:lvl1pPr>
          </a:lstStyle>
          <a:p>
            <a:pPr/>
            <a:r>
              <a:t>Gaudi,  2012, Ann. Rev. Astron. Astrophys. 50, 411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2"/>
      <p:bldP build="whole" bldLvl="1" animBg="1" rev="0" advAuto="0" spid="17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